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2"/>
  </p:notesMasterIdLst>
  <p:sldIdLst>
    <p:sldId id="256" r:id="rId2"/>
    <p:sldId id="2252" r:id="rId3"/>
    <p:sldId id="2249" r:id="rId4"/>
    <p:sldId id="2251" r:id="rId5"/>
    <p:sldId id="2265" r:id="rId6"/>
    <p:sldId id="2267" r:id="rId7"/>
    <p:sldId id="2268" r:id="rId8"/>
    <p:sldId id="2274" r:id="rId9"/>
    <p:sldId id="2275" r:id="rId10"/>
    <p:sldId id="2273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A2A"/>
    <a:srgbClr val="0D537C"/>
    <a:srgbClr val="A88B54"/>
    <a:srgbClr val="148AB7"/>
    <a:srgbClr val="C7BA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31"/>
    <p:restoredTop sz="94719"/>
  </p:normalViewPr>
  <p:slideViewPr>
    <p:cSldViewPr snapToGrid="0" snapToObjects="1">
      <p:cViewPr varScale="1">
        <p:scale>
          <a:sx n="107" d="100"/>
          <a:sy n="107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E21A18-CCCB-4208-954B-DE2749E44B0E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B8BB9D3-6F10-453B-837A-6F3A7CEAE6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80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8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82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188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. Title and Content - 1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FFDEDE2-612E-44BA-97AF-BE2800D0205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006420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think-cell Slide" r:id="rId5" imgW="344" imgH="344" progId="TCLayout.ActiveDocument.1">
                  <p:embed/>
                </p:oleObj>
              </mc:Choice>
              <mc:Fallback>
                <p:oleObj name="think-cell Slide" r:id="rId5" imgW="344" imgH="34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FFDEDE2-612E-44BA-97AF-BE2800D02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3ADB49A0-8B85-4CDE-8262-9211F1AFE27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9E2C0F-B4B8-4E94-A037-1BEEC54B1D87}"/>
              </a:ext>
            </a:extLst>
          </p:cNvPr>
          <p:cNvSpPr/>
          <p:nvPr userDrawn="1"/>
        </p:nvSpPr>
        <p:spPr>
          <a:xfrm>
            <a:off x="256034" y="265177"/>
            <a:ext cx="11683049" cy="6332433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EA9136-1274-43DF-B8AE-AFDE43499174}"/>
              </a:ext>
            </a:extLst>
          </p:cNvPr>
          <p:cNvCxnSpPr/>
          <p:nvPr userDrawn="1"/>
        </p:nvCxnSpPr>
        <p:spPr>
          <a:xfrm>
            <a:off x="604435" y="1491544"/>
            <a:ext cx="1098313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231FB825-CF5F-4702-956D-6AA391FBC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14" y="365126"/>
            <a:ext cx="11073049" cy="109131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CB316-C6BA-4A71-BD69-5C792EC61E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8001" y="1619830"/>
            <a:ext cx="11079163" cy="16963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B93F75D9-C30E-4CA2-8807-34327E435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81195" y="6632714"/>
            <a:ext cx="2743200" cy="187565"/>
          </a:xfrm>
        </p:spPr>
        <p:txBody>
          <a:bodyPr vert="horz" lIns="91440" tIns="0" rIns="0" bIns="45720" rtlCol="0" anchor="ctr"/>
          <a:lstStyle>
            <a:lvl1pPr>
              <a:defRPr lang="en-US" sz="1000" smtClean="0">
                <a:solidFill>
                  <a:srgbClr val="ADAFBB"/>
                </a:solidFill>
              </a:defRPr>
            </a:lvl1pPr>
          </a:lstStyle>
          <a:p>
            <a:fld id="{37F5C94B-8C55-478B-B509-BAE6A06B2E2A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4501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81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65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6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7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53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16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7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22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0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  <p:sldLayoutId id="2147483700" r:id="rId12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DBACC89-F627-4E52-8D10-DE7501AAE4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366A80-A259-0147-BB51-423053396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840" y="2091334"/>
            <a:ext cx="4738298" cy="4474628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4000" b="1" dirty="0" smtClean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A NEW LHC  </a:t>
            </a:r>
            <a:endParaRPr lang="en-US" sz="4000" b="1" dirty="0">
              <a:solidFill>
                <a:srgbClr val="0D537C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4000" b="1" dirty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 </a:t>
            </a:r>
            <a:r>
              <a:rPr lang="en-US" sz="2800" dirty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/>
            </a:r>
            <a:br>
              <a:rPr lang="en-US" sz="2800" dirty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</a:br>
            <a:r>
              <a:rPr lang="en-US" sz="2800" dirty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Board </a:t>
            </a:r>
            <a:r>
              <a:rPr lang="en-US" sz="2800" dirty="0" smtClean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Retreat Presentation </a:t>
            </a:r>
            <a:endParaRPr lang="en-US" sz="2800" dirty="0">
              <a:solidFill>
                <a:srgbClr val="0D537C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800" dirty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September </a:t>
            </a:r>
            <a:r>
              <a:rPr lang="en-US" sz="2800" dirty="0" smtClean="0">
                <a:solidFill>
                  <a:srgbClr val="0D537C"/>
                </a:solidFill>
                <a:latin typeface="Avenir Book" panose="02000503020000020003" pitchFamily="2" charset="0"/>
                <a:cs typeface="Calibri" panose="020F0502020204030204" pitchFamily="34" charset="0"/>
              </a:rPr>
              <a:t>2024</a:t>
            </a:r>
            <a:endParaRPr lang="en-US" sz="2800" dirty="0">
              <a:solidFill>
                <a:srgbClr val="0D537C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endParaRPr lang="en-US" sz="2800" dirty="0">
              <a:solidFill>
                <a:srgbClr val="0D537C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endParaRPr lang="en-US" sz="2800" dirty="0">
              <a:solidFill>
                <a:srgbClr val="0D537C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endParaRPr lang="en-US" sz="2800" dirty="0">
              <a:solidFill>
                <a:srgbClr val="0D537C"/>
              </a:solidFill>
              <a:latin typeface="Avenir Book" panose="02000503020000020003" pitchFamily="2" charset="0"/>
              <a:cs typeface="Calibri" panose="020F0502020204030204" pitchFamily="34" charset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EE74FF0-7700-45E2-84A7-B21E79E4BE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224981" y="-2261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46C1247C-67BF-D848-8EDF-11ACE8437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0649" y="1598197"/>
            <a:ext cx="4528970" cy="918526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50322D4C-51DD-4EED-8CC9-4BF4C328B5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240469" y="3398831"/>
            <a:ext cx="3445639" cy="34766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573A88-E4E0-4FBC-A3A1-6AF76F5BC0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722218" y="3396852"/>
            <a:ext cx="3452313" cy="348724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34">
            <a:extLst>
              <a:ext uri="{FF2B5EF4-FFF2-40B4-BE49-F238E27FC236}">
                <a16:creationId xmlns:a16="http://schemas.microsoft.com/office/drawing/2014/main" id="{1C2F2A87-29FA-4731-9D9C-CA3CAC2CF0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727072" y="3393067"/>
            <a:ext cx="3443678" cy="3486182"/>
          </a:xfrm>
          <a:custGeom>
            <a:avLst/>
            <a:gdLst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0 h 3430264"/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0 w 3484819"/>
              <a:gd name="connsiteY2" fmla="*/ 3430264 h 3430264"/>
              <a:gd name="connsiteX3" fmla="*/ 0 w 3484819"/>
              <a:gd name="connsiteY3" fmla="*/ 0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4819" h="3430264">
                <a:moveTo>
                  <a:pt x="0" y="0"/>
                </a:moveTo>
                <a:lnTo>
                  <a:pt x="3484819" y="0"/>
                </a:lnTo>
                <a:lnTo>
                  <a:pt x="0" y="34302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4CFB658-99C3-4625-9743-A64A6E4398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223293" y="3414319"/>
            <a:ext cx="3487248" cy="3443679"/>
          </a:xfrm>
          <a:custGeom>
            <a:avLst/>
            <a:gdLst>
              <a:gd name="connsiteX0" fmla="*/ 0 w 2559050"/>
              <a:gd name="connsiteY0" fmla="*/ 0 h 2559050"/>
              <a:gd name="connsiteX1" fmla="*/ 2559050 w 2559050"/>
              <a:gd name="connsiteY1" fmla="*/ 0 h 2559050"/>
              <a:gd name="connsiteX2" fmla="*/ 0 w 2559050"/>
              <a:gd name="connsiteY2" fmla="*/ 2559050 h 25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050" h="2559050">
                <a:moveTo>
                  <a:pt x="0" y="0"/>
                </a:moveTo>
                <a:lnTo>
                  <a:pt x="2559050" y="0"/>
                </a:lnTo>
                <a:cubicBezTo>
                  <a:pt x="2559050" y="1413324"/>
                  <a:pt x="1413324" y="2559050"/>
                  <a:pt x="0" y="25590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E59C6D-8C39-BD4E-8672-CD3CE67179E1}"/>
              </a:ext>
            </a:extLst>
          </p:cNvPr>
          <p:cNvSpPr txBox="1"/>
          <p:nvPr/>
        </p:nvSpPr>
        <p:spPr>
          <a:xfrm>
            <a:off x="8867553" y="28176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050" name="Picture 2" descr="page1image62026112">
            <a:extLst>
              <a:ext uri="{FF2B5EF4-FFF2-40B4-BE49-F238E27FC236}">
                <a16:creationId xmlns:a16="http://schemas.microsoft.com/office/drawing/2014/main" id="{23BCC54E-7A28-75C8-DF46-75C6A82B2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8633"/>
            <a:ext cx="23911037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81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F869D3-A281-8896-D745-C6F50C4E3B7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43906015"/>
              </p:ext>
            </p:extLst>
          </p:nvPr>
        </p:nvGraphicFramePr>
        <p:xfrm>
          <a:off x="359229" y="112486"/>
          <a:ext cx="11440885" cy="6893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359606197"/>
                    </a:ext>
                  </a:extLst>
                </a:gridCol>
                <a:gridCol w="1338942">
                  <a:extLst>
                    <a:ext uri="{9D8B030D-6E8A-4147-A177-3AD203B41FA5}">
                      <a16:colId xmlns:a16="http://schemas.microsoft.com/office/drawing/2014/main" val="3636378412"/>
                    </a:ext>
                  </a:extLst>
                </a:gridCol>
                <a:gridCol w="1251858">
                  <a:extLst>
                    <a:ext uri="{9D8B030D-6E8A-4147-A177-3AD203B41FA5}">
                      <a16:colId xmlns:a16="http://schemas.microsoft.com/office/drawing/2014/main" val="671224130"/>
                    </a:ext>
                  </a:extLst>
                </a:gridCol>
                <a:gridCol w="1099836">
                  <a:extLst>
                    <a:ext uri="{9D8B030D-6E8A-4147-A177-3AD203B41FA5}">
                      <a16:colId xmlns:a16="http://schemas.microsoft.com/office/drawing/2014/main" val="3598025959"/>
                    </a:ext>
                  </a:extLst>
                </a:gridCol>
                <a:gridCol w="1316792">
                  <a:extLst>
                    <a:ext uri="{9D8B030D-6E8A-4147-A177-3AD203B41FA5}">
                      <a16:colId xmlns:a16="http://schemas.microsoft.com/office/drawing/2014/main" val="224210076"/>
                    </a:ext>
                  </a:extLst>
                </a:gridCol>
                <a:gridCol w="1230086">
                  <a:extLst>
                    <a:ext uri="{9D8B030D-6E8A-4147-A177-3AD203B41FA5}">
                      <a16:colId xmlns:a16="http://schemas.microsoft.com/office/drawing/2014/main" val="901130075"/>
                    </a:ext>
                  </a:extLst>
                </a:gridCol>
                <a:gridCol w="1125484">
                  <a:extLst>
                    <a:ext uri="{9D8B030D-6E8A-4147-A177-3AD203B41FA5}">
                      <a16:colId xmlns:a16="http://schemas.microsoft.com/office/drawing/2014/main" val="3572111181"/>
                    </a:ext>
                  </a:extLst>
                </a:gridCol>
                <a:gridCol w="1029887">
                  <a:extLst>
                    <a:ext uri="{9D8B030D-6E8A-4147-A177-3AD203B41FA5}">
                      <a16:colId xmlns:a16="http://schemas.microsoft.com/office/drawing/2014/main" val="3257517926"/>
                    </a:ext>
                  </a:extLst>
                </a:gridCol>
              </a:tblGrid>
              <a:tr h="166596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Avenir Next" panose="020B0503020202020204" pitchFamily="34" charset="0"/>
                        </a:rPr>
                        <a:t>Dashboard of Success Metrics </a:t>
                      </a:r>
                    </a:p>
                    <a:p>
                      <a:pPr algn="l"/>
                      <a:endParaRPr lang="en-US" sz="1800" b="1" dirty="0">
                        <a:solidFill>
                          <a:schemeClr val="tx1"/>
                        </a:solidFill>
                        <a:latin typeface="Avenir Next" panose="020B0503020202020204" pitchFamily="34" charset="0"/>
                      </a:endParaRPr>
                    </a:p>
                    <a:p>
                      <a:pPr algn="l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venir Next" panose="020B0503020202020204" pitchFamily="34" charset="0"/>
                        </a:rPr>
                        <a:t>Strategic Goals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Number of Homeowner /$ Allocated 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Number First Time Home Loans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Projected Rental Units/ $ Allocated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Number of Rehab Units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Number Vouchers Issued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New Revenue Generated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Dollars Awarded</a:t>
                      </a:r>
                    </a:p>
                  </a:txBody>
                  <a:tcPr vert="vert270"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4498432"/>
                  </a:ext>
                </a:extLst>
              </a:tr>
              <a:tr h="505163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Housing 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322265"/>
                  </a:ext>
                </a:extLst>
              </a:tr>
              <a:tr h="599985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latin typeface="Avenir Next" panose="020B0503020202020204" pitchFamily="34" charset="0"/>
                        </a:rPr>
                        <a:t>Homeownership</a:t>
                      </a:r>
                      <a:endParaRPr lang="en-US" sz="1800" b="0" dirty="0">
                        <a:latin typeface="Avenir Next" panose="020B0503020202020204" pitchFamily="34" charset="0"/>
                      </a:endParaRP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758329"/>
                  </a:ext>
                </a:extLst>
              </a:tr>
              <a:tr h="444535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Homelessness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246360"/>
                  </a:ext>
                </a:extLst>
              </a:tr>
              <a:tr h="407038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Disaster Recovery 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88361"/>
                  </a:ext>
                </a:extLst>
              </a:tr>
              <a:tr h="586350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Partnerships Local/Rural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✔️</a:t>
                      </a:r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113887"/>
                  </a:ext>
                </a:extLst>
              </a:tr>
              <a:tr h="394916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Sustainability Plan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030233"/>
                  </a:ext>
                </a:extLst>
              </a:tr>
              <a:tr h="398172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latin typeface="Avenir Next" panose="020B0503020202020204" pitchFamily="34" charset="0"/>
                        </a:rPr>
                        <a:t>Diversify and Expand Revenue</a:t>
                      </a:r>
                      <a:endParaRPr lang="en-US" sz="1800" b="0" dirty="0">
                        <a:latin typeface="Avenir Next" panose="020B0503020202020204" pitchFamily="34" charset="0"/>
                      </a:endParaRP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758094"/>
                  </a:ext>
                </a:extLst>
              </a:tr>
              <a:tr h="361263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Service Excellence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✔️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04900"/>
                  </a:ext>
                </a:extLst>
              </a:tr>
              <a:tr h="398172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Communications 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496773"/>
                  </a:ext>
                </a:extLst>
              </a:tr>
              <a:tr h="447261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>
                          <a:latin typeface="Avenir Next" panose="020B0503020202020204" pitchFamily="34" charset="0"/>
                        </a:rPr>
                        <a:t>Data </a:t>
                      </a:r>
                      <a:r>
                        <a:rPr lang="en-US" sz="1800" b="0" dirty="0">
                          <a:latin typeface="Avenir Next" panose="020B0503020202020204" pitchFamily="34" charset="0"/>
                        </a:rPr>
                        <a:t>Tracking</a:t>
                      </a:r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✔️</a:t>
                      </a:r>
                    </a:p>
                    <a:p>
                      <a:pPr algn="ctr"/>
                      <a:endParaRPr lang="en-US" dirty="0"/>
                    </a:p>
                  </a:txBody>
                  <a:tcPr anchor="b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42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77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4B35DF-669D-6FEE-1833-265B358A95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  <a:lumOff val="25000"/>
            </a:schemeClr>
          </a:solidFill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VISION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6358E-62C7-F3F3-4D91-91D53CE7E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Louisiana Housing Corporation will be recognized as a catalyst, a coordinator, and a trusted partner changing lives and communities across the state as we provide an increasing number of residents </a:t>
            </a:r>
            <a:r>
              <a:rPr lang="en-US" sz="30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the </a:t>
            </a:r>
            <a:r>
              <a:rPr lang="en-US" sz="3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 to live in safe, decent, and affordable housing.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7671D5F0-B841-0D2F-D837-BF2670F2C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4B35DF-669D-6FEE-1833-265B358A95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  <a:lumOff val="25000"/>
            </a:schemeClr>
          </a:solidFill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MISSION</a:t>
            </a:r>
            <a:r>
              <a:rPr lang="en-US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6358E-62C7-F3F3-4D91-91D53CE7E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Louisiana Housing Corporation’s mission is to ensure that every Louisiana resident is granted an opportunity to obtain safe, affordable, energy-efficient housing.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E85A1594-F934-C0BF-7F10-076A41488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311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4B35DF-669D-6FEE-1833-265B358A9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1" y="294549"/>
            <a:ext cx="9950103" cy="1507376"/>
          </a:xfrm>
          <a:solidFill>
            <a:schemeClr val="tx2">
              <a:lumMod val="75000"/>
              <a:lumOff val="25000"/>
            </a:schemeClr>
          </a:solidFill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LHC VALUES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6358E-62C7-F3F3-4D91-91D53CE7E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371" y="1914658"/>
            <a:ext cx="10296273" cy="4943342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Integrity </a:t>
            </a:r>
            <a:endParaRPr lang="en-US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Transparency </a:t>
            </a:r>
          </a:p>
          <a:p>
            <a:pPr marL="0" marR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Consistency </a:t>
            </a:r>
          </a:p>
          <a:p>
            <a:pPr marL="0" marR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Efficiency</a:t>
            </a:r>
          </a:p>
          <a:p>
            <a:pPr algn="ctr"/>
            <a: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Client-Centric Approach</a:t>
            </a:r>
          </a:p>
          <a:p>
            <a:pPr algn="ctr"/>
            <a: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Identifying and Leveraging the Power of Partnership </a:t>
            </a:r>
          </a:p>
          <a:p>
            <a:pPr algn="ctr"/>
            <a: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Expand Our Reach</a:t>
            </a:r>
            <a:endParaRPr lang="en-US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247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6FE0B0-6097-F166-5647-71EC02DA83BB}"/>
              </a:ext>
            </a:extLst>
          </p:cNvPr>
          <p:cNvSpPr txBox="1"/>
          <p:nvPr/>
        </p:nvSpPr>
        <p:spPr>
          <a:xfrm>
            <a:off x="247996" y="1134103"/>
            <a:ext cx="11589327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Create housing that increases economic development, jobs, and builds community.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Expand homeownership opportunities across the state. 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 homelessness by expanding partnerships with continuum-of-care agencies and non-profits that provide wraparound services.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Utilize newly-created Disaster Recovery Unit to proactively respond to the state’s housing needs.</a:t>
            </a: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BA96341-313E-2F00-7B7D-FA661D9E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96" y="-557939"/>
            <a:ext cx="9950103" cy="1507376"/>
          </a:xfrm>
        </p:spPr>
        <p:txBody>
          <a:bodyPr/>
          <a:lstStyle/>
          <a:p>
            <a:pPr algn="ctr"/>
            <a:r>
              <a:rPr lang="en-US" dirty="0"/>
              <a:t>Strategic Goals</a:t>
            </a:r>
          </a:p>
        </p:txBody>
      </p:sp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911B1BE3-72A5-44AC-32DA-2C1CF1BB5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87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6FE0B0-6097-F166-5647-71EC02DA83BB}"/>
              </a:ext>
            </a:extLst>
          </p:cNvPr>
          <p:cNvSpPr txBox="1"/>
          <p:nvPr/>
        </p:nvSpPr>
        <p:spPr>
          <a:xfrm>
            <a:off x="247996" y="1134103"/>
            <a:ext cx="1158932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 Increase partnerships with local governments and rural communities.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Implement a sustainability plan to address compliance concerns and 	establish systems and processes to eliminate identified risks. </a:t>
            </a:r>
            <a:endParaRPr lang="en-US" sz="2800" dirty="0" smtClean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 smtClean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Diversify and increase revenue generating opportunities.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Create a culture of service excellence by attracting and retaining a well-	trained, professional workforce and providing the resources and 	technology they need to achieve the mission of the LHC.</a:t>
            </a: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BA96341-313E-2F00-7B7D-FA661D9E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96" y="-557939"/>
            <a:ext cx="9950103" cy="1507376"/>
          </a:xfrm>
        </p:spPr>
        <p:txBody>
          <a:bodyPr/>
          <a:lstStyle/>
          <a:p>
            <a:pPr algn="ctr"/>
            <a:r>
              <a:rPr lang="en-US" dirty="0"/>
              <a:t>Strategic Goals – continued 2</a:t>
            </a:r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F9E6CCA5-DEBE-BB2D-74DB-E18109669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165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6FE0B0-6097-F166-5647-71EC02DA83BB}"/>
              </a:ext>
            </a:extLst>
          </p:cNvPr>
          <p:cNvSpPr txBox="1"/>
          <p:nvPr/>
        </p:nvSpPr>
        <p:spPr>
          <a:xfrm>
            <a:off x="247996" y="1134103"/>
            <a:ext cx="11589327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Update communications standard operating procedures and protocols to 	ensure consistent communications</a:t>
            </a: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</a:t>
            </a: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an automated process to track and analyze data and utilize 	information to effectively influence decisions on investment, best 	practices, performance, innovation, and management.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BA96341-313E-2F00-7B7D-FA661D9E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96" y="-557939"/>
            <a:ext cx="9950103" cy="1507376"/>
          </a:xfrm>
        </p:spPr>
        <p:txBody>
          <a:bodyPr/>
          <a:lstStyle/>
          <a:p>
            <a:pPr algn="ctr"/>
            <a:r>
              <a:rPr lang="en-US" dirty="0"/>
              <a:t>Strategic Goals – continued 3</a:t>
            </a:r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BC1AA906-01E8-D04B-2B8B-983F0C1F4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44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6FE0B0-6097-F166-5647-71EC02DA83BB}"/>
              </a:ext>
            </a:extLst>
          </p:cNvPr>
          <p:cNvSpPr txBox="1"/>
          <p:nvPr/>
        </p:nvSpPr>
        <p:spPr>
          <a:xfrm>
            <a:off x="247996" y="1134103"/>
            <a:ext cx="1158932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Addressing Cost Containment in a way that’s sustainable and feasible          	through education and policy.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Prioritizing the elderly, single parent households and victims of domestic 	violence.</a:t>
            </a:r>
          </a:p>
          <a:p>
            <a:endParaRPr lang="en-US" sz="2800" dirty="0" smtClean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Renewed focus on rural and underserved communities.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Managing LHC like a business, eliminating duplication and waste.</a:t>
            </a: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Cross training, succession planning and leadership development.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BA96341-313E-2F00-7B7D-FA661D9E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96" y="-557939"/>
            <a:ext cx="9950103" cy="1507376"/>
          </a:xfrm>
        </p:spPr>
        <p:txBody>
          <a:bodyPr/>
          <a:lstStyle/>
          <a:p>
            <a:pPr algn="ctr"/>
            <a:r>
              <a:rPr lang="en-US" dirty="0"/>
              <a:t>Strategic Goals – </a:t>
            </a:r>
            <a:r>
              <a:rPr lang="en-US" dirty="0" smtClean="0"/>
              <a:t>New Additional Priorities</a:t>
            </a:r>
            <a:endParaRPr lang="en-US" dirty="0"/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BC1AA906-01E8-D04B-2B8B-983F0C1F4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599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F6FE0B0-6097-F166-5647-71EC02DA83BB}"/>
              </a:ext>
            </a:extLst>
          </p:cNvPr>
          <p:cNvSpPr txBox="1"/>
          <p:nvPr/>
        </p:nvSpPr>
        <p:spPr>
          <a:xfrm>
            <a:off x="247996" y="1134103"/>
            <a:ext cx="1158932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Uptick in NIMBYSM (Not In My Backyard) issues.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No clear path of addressing insurance issues.</a:t>
            </a:r>
          </a:p>
          <a:p>
            <a:endParaRPr lang="en-US" sz="2800" dirty="0" smtClean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Developments experiencing cash flow problems.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Reducing homelessness around the state with limited resources.</a:t>
            </a:r>
          </a:p>
          <a:p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Cross training, succession planning and leadership development.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BA96341-313E-2F00-7B7D-FA661D9E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96" y="-557939"/>
            <a:ext cx="9950103" cy="1507376"/>
          </a:xfrm>
        </p:spPr>
        <p:txBody>
          <a:bodyPr/>
          <a:lstStyle/>
          <a:p>
            <a:pPr algn="ctr"/>
            <a:r>
              <a:rPr lang="en-US" dirty="0" smtClean="0"/>
              <a:t>Affordable Housing Headwinds </a:t>
            </a:r>
            <a:endParaRPr lang="en-US" dirty="0"/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BC1AA906-01E8-D04B-2B8B-983F0C1F4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02" y="5940830"/>
            <a:ext cx="3480438" cy="70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7986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lrBXLfPuxm3QOk.BDCfRA"/>
</p:tagLst>
</file>

<file path=ppt/theme/theme1.xml><?xml version="1.0" encoding="utf-8"?>
<a:theme xmlns:a="http://schemas.openxmlformats.org/drawingml/2006/main" name="BlocksVTI">
  <a:themeElements>
    <a:clrScheme name="Blocks">
      <a:dk1>
        <a:sysClr val="windowText" lastClr="000000"/>
      </a:dk1>
      <a:lt1>
        <a:sysClr val="window" lastClr="FFFFFF"/>
      </a:lt1>
      <a:dk2>
        <a:srgbClr val="1B3843"/>
      </a:dk2>
      <a:lt2>
        <a:srgbClr val="F2F3F1"/>
      </a:lt2>
      <a:accent1>
        <a:srgbClr val="7A8592"/>
      </a:accent1>
      <a:accent2>
        <a:srgbClr val="8C8C96"/>
      </a:accent2>
      <a:accent3>
        <a:srgbClr val="7A6C76"/>
      </a:accent3>
      <a:accent4>
        <a:srgbClr val="A7AA9D"/>
      </a:accent4>
      <a:accent5>
        <a:srgbClr val="63787F"/>
      </a:accent5>
      <a:accent6>
        <a:srgbClr val="889DA5"/>
      </a:accent6>
      <a:hlink>
        <a:srgbClr val="71819B"/>
      </a:hlink>
      <a:folHlink>
        <a:srgbClr val="7E8B85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SSA Theme</Template>
  <TotalTime>5526</TotalTime>
  <Words>501</Words>
  <Application>Microsoft Office PowerPoint</Application>
  <PresentationFormat>Widescreen</PresentationFormat>
  <Paragraphs>105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Avenir Book</vt:lpstr>
      <vt:lpstr>Avenir Next</vt:lpstr>
      <vt:lpstr>Avenir Next LT Pro</vt:lpstr>
      <vt:lpstr>Avenir Next LT Pro Light</vt:lpstr>
      <vt:lpstr>Calibri</vt:lpstr>
      <vt:lpstr>Times New Roman</vt:lpstr>
      <vt:lpstr>BlocksVTI</vt:lpstr>
      <vt:lpstr>think-cell Slide</vt:lpstr>
      <vt:lpstr>PowerPoint Presentation</vt:lpstr>
      <vt:lpstr>THE VISION </vt:lpstr>
      <vt:lpstr>THE MISSION </vt:lpstr>
      <vt:lpstr>LHC VALUES </vt:lpstr>
      <vt:lpstr>Strategic Goals</vt:lpstr>
      <vt:lpstr>Strategic Goals – continued 2</vt:lpstr>
      <vt:lpstr>Strategic Goals – continued 3</vt:lpstr>
      <vt:lpstr>Strategic Goals – New Additional Priorities</vt:lpstr>
      <vt:lpstr>Affordable Housing Headwinds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 of Terrebonne</dc:title>
  <dc:creator>Sarah Bowden</dc:creator>
  <cp:lastModifiedBy>Barry Brooks</cp:lastModifiedBy>
  <cp:revision>37</cp:revision>
  <cp:lastPrinted>2022-09-09T19:26:33Z</cp:lastPrinted>
  <dcterms:created xsi:type="dcterms:W3CDTF">2021-07-15T15:30:59Z</dcterms:created>
  <dcterms:modified xsi:type="dcterms:W3CDTF">2024-09-16T23:31:01Z</dcterms:modified>
</cp:coreProperties>
</file>